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</p:sldIdLst>
  <p:sldSz cx="12192000" cy="66024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3C5A"/>
    <a:srgbClr val="797979"/>
    <a:srgbClr val="DEDEDE"/>
    <a:srgbClr val="4B8AF4"/>
    <a:srgbClr val="EA4335"/>
    <a:srgbClr val="2C51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80534"/>
            <a:ext cx="9144000" cy="2298618"/>
          </a:xfrm>
        </p:spPr>
        <p:txBody>
          <a:bodyPr anchor="b"/>
          <a:lstStyle>
            <a:lvl1pPr algn="ctr">
              <a:defRPr sz="577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467796"/>
            <a:ext cx="9144000" cy="1594054"/>
          </a:xfrm>
        </p:spPr>
        <p:txBody>
          <a:bodyPr/>
          <a:lstStyle>
            <a:lvl1pPr marL="0" indent="0" algn="ctr">
              <a:buNone/>
              <a:defRPr sz="2310"/>
            </a:lvl1pPr>
            <a:lvl2pPr marL="440146" indent="0" algn="ctr">
              <a:buNone/>
              <a:defRPr sz="1925"/>
            </a:lvl2pPr>
            <a:lvl3pPr marL="880293" indent="0" algn="ctr">
              <a:buNone/>
              <a:defRPr sz="1733"/>
            </a:lvl3pPr>
            <a:lvl4pPr marL="1320439" indent="0" algn="ctr">
              <a:buNone/>
              <a:defRPr sz="1540"/>
            </a:lvl4pPr>
            <a:lvl5pPr marL="1760586" indent="0" algn="ctr">
              <a:buNone/>
              <a:defRPr sz="1540"/>
            </a:lvl5pPr>
            <a:lvl6pPr marL="2200732" indent="0" algn="ctr">
              <a:buNone/>
              <a:defRPr sz="1540"/>
            </a:lvl6pPr>
            <a:lvl7pPr marL="2640879" indent="0" algn="ctr">
              <a:buNone/>
              <a:defRPr sz="1540"/>
            </a:lvl7pPr>
            <a:lvl8pPr marL="3081025" indent="0" algn="ctr">
              <a:buNone/>
              <a:defRPr sz="1540"/>
            </a:lvl8pPr>
            <a:lvl9pPr marL="3521172" indent="0" algn="ctr">
              <a:buNone/>
              <a:defRPr sz="15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5B65-1F4E-464D-A370-55ADE9962D2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77ED-A120-4D45-A4A8-5C92FA941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39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5B65-1F4E-464D-A370-55ADE9962D2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77ED-A120-4D45-A4A8-5C92FA941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29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51517"/>
            <a:ext cx="2628900" cy="559524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51517"/>
            <a:ext cx="7734300" cy="559524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5B65-1F4E-464D-A370-55ADE9962D2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77ED-A120-4D45-A4A8-5C92FA941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57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5B65-1F4E-464D-A370-55ADE9962D2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77ED-A120-4D45-A4A8-5C92FA941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79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646019"/>
            <a:ext cx="10515600" cy="2746420"/>
          </a:xfrm>
        </p:spPr>
        <p:txBody>
          <a:bodyPr anchor="b"/>
          <a:lstStyle>
            <a:lvl1pPr>
              <a:defRPr sz="577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418422"/>
            <a:ext cx="10515600" cy="1444277"/>
          </a:xfrm>
        </p:spPr>
        <p:txBody>
          <a:bodyPr/>
          <a:lstStyle>
            <a:lvl1pPr marL="0" indent="0">
              <a:buNone/>
              <a:defRPr sz="2310">
                <a:solidFill>
                  <a:schemeClr val="tx1">
                    <a:tint val="82000"/>
                  </a:schemeClr>
                </a:solidFill>
              </a:defRPr>
            </a:lvl1pPr>
            <a:lvl2pPr marL="440146" indent="0">
              <a:buNone/>
              <a:defRPr sz="1925">
                <a:solidFill>
                  <a:schemeClr val="tx1">
                    <a:tint val="82000"/>
                  </a:schemeClr>
                </a:solidFill>
              </a:defRPr>
            </a:lvl2pPr>
            <a:lvl3pPr marL="880293" indent="0">
              <a:buNone/>
              <a:defRPr sz="1733">
                <a:solidFill>
                  <a:schemeClr val="tx1">
                    <a:tint val="82000"/>
                  </a:schemeClr>
                </a:solidFill>
              </a:defRPr>
            </a:lvl3pPr>
            <a:lvl4pPr marL="1320439" indent="0">
              <a:buNone/>
              <a:defRPr sz="1540">
                <a:solidFill>
                  <a:schemeClr val="tx1">
                    <a:tint val="82000"/>
                  </a:schemeClr>
                </a:solidFill>
              </a:defRPr>
            </a:lvl4pPr>
            <a:lvl5pPr marL="1760586" indent="0">
              <a:buNone/>
              <a:defRPr sz="1540">
                <a:solidFill>
                  <a:schemeClr val="tx1">
                    <a:tint val="82000"/>
                  </a:schemeClr>
                </a:solidFill>
              </a:defRPr>
            </a:lvl5pPr>
            <a:lvl6pPr marL="2200732" indent="0">
              <a:buNone/>
              <a:defRPr sz="1540">
                <a:solidFill>
                  <a:schemeClr val="tx1">
                    <a:tint val="82000"/>
                  </a:schemeClr>
                </a:solidFill>
              </a:defRPr>
            </a:lvl6pPr>
            <a:lvl7pPr marL="2640879" indent="0">
              <a:buNone/>
              <a:defRPr sz="1540">
                <a:solidFill>
                  <a:schemeClr val="tx1">
                    <a:tint val="82000"/>
                  </a:schemeClr>
                </a:solidFill>
              </a:defRPr>
            </a:lvl7pPr>
            <a:lvl8pPr marL="3081025" indent="0">
              <a:buNone/>
              <a:defRPr sz="1540">
                <a:solidFill>
                  <a:schemeClr val="tx1">
                    <a:tint val="82000"/>
                  </a:schemeClr>
                </a:solidFill>
              </a:defRPr>
            </a:lvl8pPr>
            <a:lvl9pPr marL="3521172" indent="0">
              <a:buNone/>
              <a:defRPr sz="154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5B65-1F4E-464D-A370-55ADE9962D2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77ED-A120-4D45-A4A8-5C92FA941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69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57587"/>
            <a:ext cx="5181600" cy="4189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757587"/>
            <a:ext cx="5181600" cy="4189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5B65-1F4E-464D-A370-55ADE9962D2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77ED-A120-4D45-A4A8-5C92FA941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29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51518"/>
            <a:ext cx="10515600" cy="12761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18509"/>
            <a:ext cx="5157787" cy="793206"/>
          </a:xfrm>
        </p:spPr>
        <p:txBody>
          <a:bodyPr anchor="b"/>
          <a:lstStyle>
            <a:lvl1pPr marL="0" indent="0">
              <a:buNone/>
              <a:defRPr sz="2310" b="1"/>
            </a:lvl1pPr>
            <a:lvl2pPr marL="440146" indent="0">
              <a:buNone/>
              <a:defRPr sz="1925" b="1"/>
            </a:lvl2pPr>
            <a:lvl3pPr marL="880293" indent="0">
              <a:buNone/>
              <a:defRPr sz="1733" b="1"/>
            </a:lvl3pPr>
            <a:lvl4pPr marL="1320439" indent="0">
              <a:buNone/>
              <a:defRPr sz="1540" b="1"/>
            </a:lvl4pPr>
            <a:lvl5pPr marL="1760586" indent="0">
              <a:buNone/>
              <a:defRPr sz="1540" b="1"/>
            </a:lvl5pPr>
            <a:lvl6pPr marL="2200732" indent="0">
              <a:buNone/>
              <a:defRPr sz="1540" b="1"/>
            </a:lvl6pPr>
            <a:lvl7pPr marL="2640879" indent="0">
              <a:buNone/>
              <a:defRPr sz="1540" b="1"/>
            </a:lvl7pPr>
            <a:lvl8pPr marL="3081025" indent="0">
              <a:buNone/>
              <a:defRPr sz="1540" b="1"/>
            </a:lvl8pPr>
            <a:lvl9pPr marL="3521172" indent="0">
              <a:buNone/>
              <a:defRPr sz="15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411715"/>
            <a:ext cx="5157787" cy="35472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18509"/>
            <a:ext cx="5183188" cy="793206"/>
          </a:xfrm>
        </p:spPr>
        <p:txBody>
          <a:bodyPr anchor="b"/>
          <a:lstStyle>
            <a:lvl1pPr marL="0" indent="0">
              <a:buNone/>
              <a:defRPr sz="2310" b="1"/>
            </a:lvl1pPr>
            <a:lvl2pPr marL="440146" indent="0">
              <a:buNone/>
              <a:defRPr sz="1925" b="1"/>
            </a:lvl2pPr>
            <a:lvl3pPr marL="880293" indent="0">
              <a:buNone/>
              <a:defRPr sz="1733" b="1"/>
            </a:lvl3pPr>
            <a:lvl4pPr marL="1320439" indent="0">
              <a:buNone/>
              <a:defRPr sz="1540" b="1"/>
            </a:lvl4pPr>
            <a:lvl5pPr marL="1760586" indent="0">
              <a:buNone/>
              <a:defRPr sz="1540" b="1"/>
            </a:lvl5pPr>
            <a:lvl6pPr marL="2200732" indent="0">
              <a:buNone/>
              <a:defRPr sz="1540" b="1"/>
            </a:lvl6pPr>
            <a:lvl7pPr marL="2640879" indent="0">
              <a:buNone/>
              <a:defRPr sz="1540" b="1"/>
            </a:lvl7pPr>
            <a:lvl8pPr marL="3081025" indent="0">
              <a:buNone/>
              <a:defRPr sz="1540" b="1"/>
            </a:lvl8pPr>
            <a:lvl9pPr marL="3521172" indent="0">
              <a:buNone/>
              <a:defRPr sz="15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11715"/>
            <a:ext cx="5183188" cy="35472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5B65-1F4E-464D-A370-55ADE9962D2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77ED-A120-4D45-A4A8-5C92FA941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20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5B65-1F4E-464D-A370-55ADE9962D2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77ED-A120-4D45-A4A8-5C92FA941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705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5B65-1F4E-464D-A370-55ADE9962D2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77ED-A120-4D45-A4A8-5C92FA941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947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40161"/>
            <a:ext cx="3932237" cy="1540563"/>
          </a:xfrm>
        </p:spPr>
        <p:txBody>
          <a:bodyPr anchor="b"/>
          <a:lstStyle>
            <a:lvl1pPr>
              <a:defRPr sz="308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50625"/>
            <a:ext cx="6172200" cy="4691993"/>
          </a:xfrm>
        </p:spPr>
        <p:txBody>
          <a:bodyPr/>
          <a:lstStyle>
            <a:lvl1pPr>
              <a:defRPr sz="3081"/>
            </a:lvl1pPr>
            <a:lvl2pPr>
              <a:defRPr sz="2696"/>
            </a:lvl2pPr>
            <a:lvl3pPr>
              <a:defRPr sz="2310"/>
            </a:lvl3pPr>
            <a:lvl4pPr>
              <a:defRPr sz="1925"/>
            </a:lvl4pPr>
            <a:lvl5pPr>
              <a:defRPr sz="1925"/>
            </a:lvl5pPr>
            <a:lvl6pPr>
              <a:defRPr sz="1925"/>
            </a:lvl6pPr>
            <a:lvl7pPr>
              <a:defRPr sz="1925"/>
            </a:lvl7pPr>
            <a:lvl8pPr>
              <a:defRPr sz="1925"/>
            </a:lvl8pPr>
            <a:lvl9pPr>
              <a:defRPr sz="19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1980724"/>
            <a:ext cx="3932237" cy="3669536"/>
          </a:xfrm>
        </p:spPr>
        <p:txBody>
          <a:bodyPr/>
          <a:lstStyle>
            <a:lvl1pPr marL="0" indent="0">
              <a:buNone/>
              <a:defRPr sz="1540"/>
            </a:lvl1pPr>
            <a:lvl2pPr marL="440146" indent="0">
              <a:buNone/>
              <a:defRPr sz="1348"/>
            </a:lvl2pPr>
            <a:lvl3pPr marL="880293" indent="0">
              <a:buNone/>
              <a:defRPr sz="1155"/>
            </a:lvl3pPr>
            <a:lvl4pPr marL="1320439" indent="0">
              <a:buNone/>
              <a:defRPr sz="963"/>
            </a:lvl4pPr>
            <a:lvl5pPr marL="1760586" indent="0">
              <a:buNone/>
              <a:defRPr sz="963"/>
            </a:lvl5pPr>
            <a:lvl6pPr marL="2200732" indent="0">
              <a:buNone/>
              <a:defRPr sz="963"/>
            </a:lvl6pPr>
            <a:lvl7pPr marL="2640879" indent="0">
              <a:buNone/>
              <a:defRPr sz="963"/>
            </a:lvl7pPr>
            <a:lvl8pPr marL="3081025" indent="0">
              <a:buNone/>
              <a:defRPr sz="963"/>
            </a:lvl8pPr>
            <a:lvl9pPr marL="3521172" indent="0">
              <a:buNone/>
              <a:defRPr sz="9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5B65-1F4E-464D-A370-55ADE9962D2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77ED-A120-4D45-A4A8-5C92FA941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61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40161"/>
            <a:ext cx="3932237" cy="1540563"/>
          </a:xfrm>
        </p:spPr>
        <p:txBody>
          <a:bodyPr anchor="b"/>
          <a:lstStyle>
            <a:lvl1pPr>
              <a:defRPr sz="308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50625"/>
            <a:ext cx="6172200" cy="4691993"/>
          </a:xfrm>
        </p:spPr>
        <p:txBody>
          <a:bodyPr anchor="t"/>
          <a:lstStyle>
            <a:lvl1pPr marL="0" indent="0">
              <a:buNone/>
              <a:defRPr sz="3081"/>
            </a:lvl1pPr>
            <a:lvl2pPr marL="440146" indent="0">
              <a:buNone/>
              <a:defRPr sz="2696"/>
            </a:lvl2pPr>
            <a:lvl3pPr marL="880293" indent="0">
              <a:buNone/>
              <a:defRPr sz="2310"/>
            </a:lvl3pPr>
            <a:lvl4pPr marL="1320439" indent="0">
              <a:buNone/>
              <a:defRPr sz="1925"/>
            </a:lvl4pPr>
            <a:lvl5pPr marL="1760586" indent="0">
              <a:buNone/>
              <a:defRPr sz="1925"/>
            </a:lvl5pPr>
            <a:lvl6pPr marL="2200732" indent="0">
              <a:buNone/>
              <a:defRPr sz="1925"/>
            </a:lvl6pPr>
            <a:lvl7pPr marL="2640879" indent="0">
              <a:buNone/>
              <a:defRPr sz="1925"/>
            </a:lvl7pPr>
            <a:lvl8pPr marL="3081025" indent="0">
              <a:buNone/>
              <a:defRPr sz="1925"/>
            </a:lvl8pPr>
            <a:lvl9pPr marL="3521172" indent="0">
              <a:buNone/>
              <a:defRPr sz="19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1980724"/>
            <a:ext cx="3932237" cy="3669536"/>
          </a:xfrm>
        </p:spPr>
        <p:txBody>
          <a:bodyPr/>
          <a:lstStyle>
            <a:lvl1pPr marL="0" indent="0">
              <a:buNone/>
              <a:defRPr sz="1540"/>
            </a:lvl1pPr>
            <a:lvl2pPr marL="440146" indent="0">
              <a:buNone/>
              <a:defRPr sz="1348"/>
            </a:lvl2pPr>
            <a:lvl3pPr marL="880293" indent="0">
              <a:buNone/>
              <a:defRPr sz="1155"/>
            </a:lvl3pPr>
            <a:lvl4pPr marL="1320439" indent="0">
              <a:buNone/>
              <a:defRPr sz="963"/>
            </a:lvl4pPr>
            <a:lvl5pPr marL="1760586" indent="0">
              <a:buNone/>
              <a:defRPr sz="963"/>
            </a:lvl5pPr>
            <a:lvl6pPr marL="2200732" indent="0">
              <a:buNone/>
              <a:defRPr sz="963"/>
            </a:lvl6pPr>
            <a:lvl7pPr marL="2640879" indent="0">
              <a:buNone/>
              <a:defRPr sz="963"/>
            </a:lvl7pPr>
            <a:lvl8pPr marL="3081025" indent="0">
              <a:buNone/>
              <a:defRPr sz="963"/>
            </a:lvl8pPr>
            <a:lvl9pPr marL="3521172" indent="0">
              <a:buNone/>
              <a:defRPr sz="9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5B65-1F4E-464D-A370-55ADE9962D2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77ED-A120-4D45-A4A8-5C92FA941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93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51518"/>
            <a:ext cx="10515600" cy="1276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757587"/>
            <a:ext cx="10515600" cy="41891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119459"/>
            <a:ext cx="2743200" cy="351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5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DF5B65-1F4E-464D-A370-55ADE9962D2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119459"/>
            <a:ext cx="4114800" cy="351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5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119459"/>
            <a:ext cx="2743200" cy="351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5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6377ED-A120-4D45-A4A8-5C92FA941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581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250">
        <p14:reveal/>
      </p:transition>
    </mc:Choice>
    <mc:Fallback>
      <p:transition spd="slow">
        <p:fade/>
      </p:transition>
    </mc:Fallback>
  </mc:AlternateContent>
  <p:txStyles>
    <p:titleStyle>
      <a:lvl1pPr algn="l" defTabSz="880293" rtl="0" eaLnBrk="1" latinLnBrk="0" hangingPunct="1">
        <a:lnSpc>
          <a:spcPct val="90000"/>
        </a:lnSpc>
        <a:spcBef>
          <a:spcPct val="0"/>
        </a:spcBef>
        <a:buNone/>
        <a:defRPr sz="423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0073" indent="-220073" algn="l" defTabSz="880293" rtl="0" eaLnBrk="1" latinLnBrk="0" hangingPunct="1">
        <a:lnSpc>
          <a:spcPct val="90000"/>
        </a:lnSpc>
        <a:spcBef>
          <a:spcPts val="963"/>
        </a:spcBef>
        <a:buFont typeface="Arial" panose="020B0604020202020204" pitchFamily="34" charset="0"/>
        <a:buChar char="•"/>
        <a:defRPr sz="2696" kern="1200">
          <a:solidFill>
            <a:schemeClr val="tx1"/>
          </a:solidFill>
          <a:latin typeface="+mn-lt"/>
          <a:ea typeface="+mn-ea"/>
          <a:cs typeface="+mn-cs"/>
        </a:defRPr>
      </a:lvl1pPr>
      <a:lvl2pPr marL="660220" indent="-220073" algn="l" defTabSz="880293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2310" kern="1200">
          <a:solidFill>
            <a:schemeClr val="tx1"/>
          </a:solidFill>
          <a:latin typeface="+mn-lt"/>
          <a:ea typeface="+mn-ea"/>
          <a:cs typeface="+mn-cs"/>
        </a:defRPr>
      </a:lvl2pPr>
      <a:lvl3pPr marL="1100366" indent="-220073" algn="l" defTabSz="880293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925" kern="1200">
          <a:solidFill>
            <a:schemeClr val="tx1"/>
          </a:solidFill>
          <a:latin typeface="+mn-lt"/>
          <a:ea typeface="+mn-ea"/>
          <a:cs typeface="+mn-cs"/>
        </a:defRPr>
      </a:lvl3pPr>
      <a:lvl4pPr marL="1540513" indent="-220073" algn="l" defTabSz="880293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1980659" indent="-220073" algn="l" defTabSz="880293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420805" indent="-220073" algn="l" defTabSz="880293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860952" indent="-220073" algn="l" defTabSz="880293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3301098" indent="-220073" algn="l" defTabSz="880293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3741245" indent="-220073" algn="l" defTabSz="880293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0293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1pPr>
      <a:lvl2pPr marL="440146" algn="l" defTabSz="880293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2pPr>
      <a:lvl3pPr marL="880293" algn="l" defTabSz="880293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3pPr>
      <a:lvl4pPr marL="1320439" algn="l" defTabSz="880293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1760586" algn="l" defTabSz="880293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200732" algn="l" defTabSz="880293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640879" algn="l" defTabSz="880293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3081025" algn="l" defTabSz="880293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3521172" algn="l" defTabSz="880293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9E954-153E-115E-BDA4-B683CAABB9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70495" y="2935623"/>
            <a:ext cx="5567881" cy="472020"/>
          </a:xfrm>
        </p:spPr>
        <p:txBody>
          <a:bodyPr>
            <a:normAutofit/>
          </a:bodyPr>
          <a:lstStyle/>
          <a:p>
            <a:r>
              <a:rPr lang="en-US" sz="2400" dirty="0"/>
              <a:t>ZeekFlow: Network Anomaly Detection Tool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77C97D-A053-9A7F-7492-3C30150481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00120" y="4184290"/>
            <a:ext cx="3165695" cy="472020"/>
          </a:xfrm>
        </p:spPr>
        <p:txBody>
          <a:bodyPr>
            <a:normAutofit/>
          </a:bodyPr>
          <a:lstStyle/>
          <a:p>
            <a:r>
              <a:rPr lang="en-US" dirty="0"/>
              <a:t>Infili Technologies S.A.</a:t>
            </a:r>
          </a:p>
        </p:txBody>
      </p:sp>
      <p:pic>
        <p:nvPicPr>
          <p:cNvPr id="5" name="Picture 4" descr="A logo of a company&#10;&#10;AI-generated content may be incorrect.">
            <a:extLst>
              <a:ext uri="{FF2B5EF4-FFF2-40B4-BE49-F238E27FC236}">
                <a16:creationId xmlns:a16="http://schemas.microsoft.com/office/drawing/2014/main" id="{0EEA2695-26C5-8230-A0B7-60648A280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408" y="3823866"/>
            <a:ext cx="1277658" cy="119287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44E954D-BC21-4DB6-BA57-DE3077211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54348" y="1526396"/>
            <a:ext cx="1400175" cy="14001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50CD43-E32E-4EC3-0AEB-D293A5390CDB}"/>
              </a:ext>
            </a:extLst>
          </p:cNvPr>
          <p:cNvSpPr txBox="1"/>
          <p:nvPr/>
        </p:nvSpPr>
        <p:spPr>
          <a:xfrm>
            <a:off x="5100120" y="5766012"/>
            <a:ext cx="2257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Athens, Greece 2025</a:t>
            </a:r>
          </a:p>
        </p:txBody>
      </p:sp>
    </p:spTree>
    <p:extLst>
      <p:ext uri="{BB962C8B-B14F-4D97-AF65-F5344CB8AC3E}">
        <p14:creationId xmlns:p14="http://schemas.microsoft.com/office/powerpoint/2010/main" val="831206645"/>
      </p:ext>
    </p:extLst>
  </p:cSld>
  <p:clrMapOvr>
    <a:masterClrMapping/>
  </p:clrMapOvr>
  <p:transition advClick="0" advTm="15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7A76F-E303-6931-2541-4076F54A0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203C5A"/>
                </a:solidFill>
              </a:rPr>
              <a:t>Challenges &amp; Objectives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3F83EA8-99A0-63DD-B956-BA6FC427145A}"/>
              </a:ext>
            </a:extLst>
          </p:cNvPr>
          <p:cNvSpPr txBox="1">
            <a:spLocks/>
          </p:cNvSpPr>
          <p:nvPr/>
        </p:nvSpPr>
        <p:spPr>
          <a:xfrm>
            <a:off x="838200" y="1553841"/>
            <a:ext cx="5091343" cy="2919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l-GR" sz="2800" b="1" i="0" kern="1200" dirty="0">
                <a:solidFill>
                  <a:schemeClr val="tx2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800" dirty="0">
                <a:latin typeface="+mn-lt"/>
                <a:cs typeface="Calibri" panose="020F0502020204030204" pitchFamily="34" charset="0"/>
              </a:rPr>
              <a:t>Challenges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sz="1200" b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44%  data related threats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sz="1200" b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Ransomware: 54% of performed attacks in healthcare ecosystems due to increased value of electronic records</a:t>
            </a:r>
            <a:endParaRPr lang="en-US" sz="1200" b="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sz="1200" b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DoS</a:t>
            </a:r>
            <a:r>
              <a:rPr lang="en-GB" sz="1200" b="0" dirty="0">
                <a:solidFill>
                  <a:schemeClr val="tx1"/>
                </a:solidFill>
                <a:latin typeface="+mn-lt"/>
                <a:ea typeface="+mn-lt"/>
                <a:cs typeface="Calibri" panose="020F0502020204030204" pitchFamily="34" charset="0"/>
              </a:rPr>
              <a:t> attacks: </a:t>
            </a:r>
            <a:r>
              <a:rPr lang="en-GB" sz="1200" b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downtime, energy harvesting, operational interference w/ critical  monitoring applications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sz="1200" b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Malware: host infection from various malicious sources such as botnets, trojans, etc.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+mn-lt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latin typeface="+mn-lt"/>
                <a:cs typeface="Calibri" panose="020F0502020204030204" pitchFamily="34" charset="0"/>
              </a:rPr>
              <a:t>Objectives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200" b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Detect anomalous behaviors in network traffic with high accuracy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200" b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Enable real-time monitoring of connected medical devices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200" b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Provide actionable alerts for security personnel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7058D3D-4F49-DCFB-7D6D-B583DB099D43}"/>
              </a:ext>
            </a:extLst>
          </p:cNvPr>
          <p:cNvGrpSpPr/>
          <p:nvPr/>
        </p:nvGrpSpPr>
        <p:grpSpPr>
          <a:xfrm>
            <a:off x="9583128" y="24340"/>
            <a:ext cx="2608873" cy="832445"/>
            <a:chOff x="1103326" y="5547648"/>
            <a:chExt cx="2608873" cy="832445"/>
          </a:xfrm>
        </p:grpSpPr>
        <p:sp>
          <p:nvSpPr>
            <p:cNvPr id="6" name="Subtitle 2">
              <a:extLst>
                <a:ext uri="{FF2B5EF4-FFF2-40B4-BE49-F238E27FC236}">
                  <a16:creationId xmlns:a16="http://schemas.microsoft.com/office/drawing/2014/main" id="{EBDB47E7-4DE6-1E4A-89D4-2482DE85EB93}"/>
                </a:ext>
              </a:extLst>
            </p:cNvPr>
            <p:cNvSpPr txBox="1">
              <a:spLocks/>
            </p:cNvSpPr>
            <p:nvPr/>
          </p:nvSpPr>
          <p:spPr>
            <a:xfrm>
              <a:off x="1994941" y="5813344"/>
              <a:ext cx="1717258" cy="30105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</a:rPr>
                <a:t>Infili Technologies S.A.</a:t>
              </a:r>
            </a:p>
          </p:txBody>
        </p:sp>
        <p:pic>
          <p:nvPicPr>
            <p:cNvPr id="7" name="Picture 6" descr="A logo of a company&#10;&#10;AI-generated content may be incorrect.">
              <a:extLst>
                <a:ext uri="{FF2B5EF4-FFF2-40B4-BE49-F238E27FC236}">
                  <a16:creationId xmlns:a16="http://schemas.microsoft.com/office/drawing/2014/main" id="{B7591BBE-CF1A-1D5F-8AC6-2B4B707F4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326" y="5547648"/>
              <a:ext cx="891614" cy="832445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D606E0-FA88-843E-651F-EF9646A94EE5}"/>
              </a:ext>
            </a:extLst>
          </p:cNvPr>
          <p:cNvGrpSpPr/>
          <p:nvPr/>
        </p:nvGrpSpPr>
        <p:grpSpPr>
          <a:xfrm>
            <a:off x="81883" y="80575"/>
            <a:ext cx="3434129" cy="692786"/>
            <a:chOff x="78616" y="105170"/>
            <a:chExt cx="3434129" cy="692786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C71836D-499E-4F42-D69C-DE9F5A11E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616" y="105170"/>
              <a:ext cx="692786" cy="69278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541514D-5529-6890-E063-13CE04C4E50A}"/>
                </a:ext>
              </a:extLst>
            </p:cNvPr>
            <p:cNvSpPr txBox="1"/>
            <p:nvPr/>
          </p:nvSpPr>
          <p:spPr>
            <a:xfrm>
              <a:off x="771403" y="326659"/>
              <a:ext cx="274134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</a:rPr>
                <a:t>ZeekFlow: Network Anomaly Detection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680F558-98B3-7519-CA49-ECA7FD22AF6A}"/>
              </a:ext>
            </a:extLst>
          </p:cNvPr>
          <p:cNvGrpSpPr/>
          <p:nvPr/>
        </p:nvGrpSpPr>
        <p:grpSpPr>
          <a:xfrm>
            <a:off x="6453211" y="1276329"/>
            <a:ext cx="4791075" cy="4696640"/>
            <a:chOff x="6453210" y="1404123"/>
            <a:chExt cx="4791075" cy="4696640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92ABC66B-E875-81F0-19E7-DF7456DD6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3210" y="1690688"/>
              <a:ext cx="4791075" cy="4410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9D6D964-62FB-E2A0-428D-3B01591BE9A2}"/>
                </a:ext>
              </a:extLst>
            </p:cNvPr>
            <p:cNvSpPr txBox="1"/>
            <p:nvPr/>
          </p:nvSpPr>
          <p:spPr>
            <a:xfrm>
              <a:off x="7110130" y="1404123"/>
              <a:ext cx="3477234" cy="2775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lnSpc>
                  <a:spcPts val="1470"/>
                </a:lnSpc>
              </a:pPr>
              <a:r>
                <a:rPr lang="en-US" sz="1200" dirty="0">
                  <a:solidFill>
                    <a:srgbClr val="000000"/>
                  </a:solidFill>
                </a:rPr>
                <a:t>Threats in healthcare sector (01/2021 - 03/2023)</a:t>
              </a:r>
              <a:r>
                <a:rPr lang="en-US" sz="1200" dirty="0"/>
                <a:t>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5231215"/>
      </p:ext>
    </p:extLst>
  </p:cSld>
  <p:clrMapOvr>
    <a:masterClrMapping/>
  </p:clrMapOvr>
  <p:transition advClick="0" advTm="25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D3A0CCB-37C0-D637-E358-DBE219200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33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203C5A"/>
                </a:solidFill>
              </a:rPr>
              <a:t>Technical Details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D678BF2-D532-67FF-68C2-1503C5D403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816729"/>
              </p:ext>
            </p:extLst>
          </p:nvPr>
        </p:nvGraphicFramePr>
        <p:xfrm>
          <a:off x="611864" y="1847510"/>
          <a:ext cx="4674510" cy="18981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2209">
                  <a:extLst>
                    <a:ext uri="{9D8B030D-6E8A-4147-A177-3AD203B41FA5}">
                      <a16:colId xmlns:a16="http://schemas.microsoft.com/office/drawing/2014/main" val="4152416072"/>
                    </a:ext>
                  </a:extLst>
                </a:gridCol>
                <a:gridCol w="3322301">
                  <a:extLst>
                    <a:ext uri="{9D8B030D-6E8A-4147-A177-3AD203B41FA5}">
                      <a16:colId xmlns:a16="http://schemas.microsoft.com/office/drawing/2014/main" val="1111590557"/>
                    </a:ext>
                  </a:extLst>
                </a:gridCol>
              </a:tblGrid>
              <a:tr h="354929">
                <a:tc>
                  <a:txBody>
                    <a:bodyPr/>
                    <a:lstStyle/>
                    <a:p>
                      <a:r>
                        <a:rPr lang="en-US" sz="1400" dirty="0"/>
                        <a:t>Tool</a:t>
                      </a:r>
                    </a:p>
                  </a:txBody>
                  <a:tcPr>
                    <a:solidFill>
                      <a:srgbClr val="203C5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Description</a:t>
                      </a:r>
                    </a:p>
                  </a:txBody>
                  <a:tcPr>
                    <a:solidFill>
                      <a:srgbClr val="203C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469210"/>
                  </a:ext>
                </a:extLst>
              </a:tr>
              <a:tr h="291723">
                <a:tc>
                  <a:txBody>
                    <a:bodyPr/>
                    <a:lstStyle/>
                    <a:p>
                      <a:r>
                        <a:rPr lang="en-US" sz="1200" b="1" dirty="0"/>
                        <a:t>Zeek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Network analysis framework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3922008"/>
                  </a:ext>
                </a:extLst>
              </a:tr>
              <a:tr h="291723">
                <a:tc>
                  <a:txBody>
                    <a:bodyPr/>
                    <a:lstStyle/>
                    <a:p>
                      <a:r>
                        <a:rPr lang="en-US" sz="1200" b="1" dirty="0"/>
                        <a:t>Apache Kafka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Event streaming platform/broker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6442744"/>
                  </a:ext>
                </a:extLst>
              </a:tr>
              <a:tr h="313127">
                <a:tc>
                  <a:txBody>
                    <a:bodyPr/>
                    <a:lstStyle/>
                    <a:p>
                      <a:r>
                        <a:rPr lang="en-US" sz="1200" b="1" dirty="0" err="1"/>
                        <a:t>Tensorflow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Library for developing AI models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7317230"/>
                  </a:ext>
                </a:extLst>
              </a:tr>
              <a:tr h="291723">
                <a:tc>
                  <a:txBody>
                    <a:bodyPr/>
                    <a:lstStyle/>
                    <a:p>
                      <a:r>
                        <a:rPr lang="en-US" sz="1200" b="1" dirty="0" err="1"/>
                        <a:t>Optuna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Hyperparameter optimization framework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5311498"/>
                  </a:ext>
                </a:extLst>
              </a:tr>
              <a:tr h="354929">
                <a:tc>
                  <a:txBody>
                    <a:bodyPr/>
                    <a:lstStyle/>
                    <a:p>
                      <a:r>
                        <a:rPr lang="en-US" sz="1200" b="1" dirty="0" err="1"/>
                        <a:t>MLFlow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Monitoring ML development framework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454572"/>
                  </a:ext>
                </a:extLst>
              </a:tr>
            </a:tbl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A8BAED59-D987-9FB8-0DEB-1A8D6517614E}"/>
              </a:ext>
            </a:extLst>
          </p:cNvPr>
          <p:cNvGrpSpPr/>
          <p:nvPr/>
        </p:nvGrpSpPr>
        <p:grpSpPr>
          <a:xfrm>
            <a:off x="5857875" y="1199915"/>
            <a:ext cx="6334125" cy="5088752"/>
            <a:chOff x="5438775" y="1404123"/>
            <a:chExt cx="6334125" cy="5088752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253C4504-3852-433D-CBF5-9F9B3EB2B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38775" y="1654175"/>
              <a:ext cx="6334125" cy="48387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03C4A77-5073-7F20-5D74-E515CBE8402C}"/>
                </a:ext>
              </a:extLst>
            </p:cNvPr>
            <p:cNvSpPr txBox="1"/>
            <p:nvPr/>
          </p:nvSpPr>
          <p:spPr>
            <a:xfrm>
              <a:off x="6579316" y="1404123"/>
              <a:ext cx="4538935" cy="2791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lnSpc>
                  <a:spcPts val="1470"/>
                </a:lnSpc>
              </a:pPr>
              <a:r>
                <a:rPr lang="en-US" sz="1200" dirty="0">
                  <a:solidFill>
                    <a:srgbClr val="000000"/>
                  </a:solidFill>
                </a:rPr>
                <a:t>Representation of data ingestion, training and inference pipelines.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ECC25E5-E66A-6AC0-632E-09B7989CA7A7}"/>
                </a:ext>
              </a:extLst>
            </p:cNvPr>
            <p:cNvSpPr txBox="1"/>
            <p:nvPr/>
          </p:nvSpPr>
          <p:spPr>
            <a:xfrm>
              <a:off x="5723057" y="5620284"/>
              <a:ext cx="2153458" cy="6852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lnSpc>
                  <a:spcPts val="1470"/>
                </a:lnSpc>
              </a:pPr>
              <a:r>
                <a:rPr lang="en-US" sz="1100" dirty="0">
                  <a:solidFill>
                    <a:srgbClr val="000000"/>
                  </a:solidFill>
                </a:rPr>
                <a:t>Inference pipeline</a:t>
              </a:r>
            </a:p>
            <a:p>
              <a:pPr fontAlgn="base">
                <a:lnSpc>
                  <a:spcPts val="1470"/>
                </a:lnSpc>
              </a:pPr>
              <a:r>
                <a:rPr lang="en-US" sz="1100" dirty="0">
                  <a:solidFill>
                    <a:srgbClr val="000000"/>
                  </a:solidFill>
                </a:rPr>
                <a:t>Training pipeline</a:t>
              </a:r>
            </a:p>
            <a:p>
              <a:pPr fontAlgn="base">
                <a:lnSpc>
                  <a:spcPts val="1470"/>
                </a:lnSpc>
              </a:pPr>
              <a:r>
                <a:rPr lang="en-US" sz="1100" dirty="0">
                  <a:solidFill>
                    <a:srgbClr val="000000"/>
                  </a:solidFill>
                </a:rPr>
                <a:t>Common data ingestion pipeline</a:t>
              </a:r>
              <a:endParaRPr lang="en-US" sz="1100" dirty="0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D11A2E2-0284-BA0B-D18B-8AEF3AA18594}"/>
                </a:ext>
              </a:extLst>
            </p:cNvPr>
            <p:cNvCxnSpPr>
              <a:cxnSpLocks/>
            </p:cNvCxnSpPr>
            <p:nvPr/>
          </p:nvCxnSpPr>
          <p:spPr>
            <a:xfrm>
              <a:off x="5456881" y="5953620"/>
              <a:ext cx="29791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D6B9596-1C28-F13A-0926-F44080A495B7}"/>
                </a:ext>
              </a:extLst>
            </p:cNvPr>
            <p:cNvCxnSpPr>
              <a:cxnSpLocks/>
            </p:cNvCxnSpPr>
            <p:nvPr/>
          </p:nvCxnSpPr>
          <p:spPr>
            <a:xfrm>
              <a:off x="5456881" y="5772550"/>
              <a:ext cx="297916" cy="0"/>
            </a:xfrm>
            <a:prstGeom prst="straightConnector1">
              <a:avLst/>
            </a:prstGeom>
            <a:ln>
              <a:solidFill>
                <a:srgbClr val="EA4335"/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F25647B-36AD-2312-8F9B-F4488B5A5527}"/>
                </a:ext>
              </a:extLst>
            </p:cNvPr>
            <p:cNvCxnSpPr>
              <a:cxnSpLocks/>
            </p:cNvCxnSpPr>
            <p:nvPr/>
          </p:nvCxnSpPr>
          <p:spPr>
            <a:xfrm>
              <a:off x="5456881" y="6134691"/>
              <a:ext cx="297916" cy="0"/>
            </a:xfrm>
            <a:prstGeom prst="straightConnector1">
              <a:avLst/>
            </a:prstGeom>
            <a:ln>
              <a:solidFill>
                <a:srgbClr val="4B8AF4"/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18EBBF8-E0F9-E73E-F976-A9CCEC88673D}"/>
              </a:ext>
            </a:extLst>
          </p:cNvPr>
          <p:cNvSpPr txBox="1"/>
          <p:nvPr/>
        </p:nvSpPr>
        <p:spPr>
          <a:xfrm>
            <a:off x="8433516" y="5059664"/>
            <a:ext cx="1485184" cy="276999"/>
          </a:xfrm>
          <a:prstGeom prst="rect">
            <a:avLst/>
          </a:prstGeom>
          <a:solidFill>
            <a:srgbClr val="DEDEDE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797979"/>
                </a:solidFill>
              </a:rPr>
              <a:t>Security Dashboard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25BA5BB7-A4B6-E7BA-4594-8E95651214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18064"/>
              </p:ext>
            </p:extLst>
          </p:nvPr>
        </p:nvGraphicFramePr>
        <p:xfrm>
          <a:off x="611864" y="4261285"/>
          <a:ext cx="4674510" cy="1873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3286">
                  <a:extLst>
                    <a:ext uri="{9D8B030D-6E8A-4147-A177-3AD203B41FA5}">
                      <a16:colId xmlns:a16="http://schemas.microsoft.com/office/drawing/2014/main" val="4152416072"/>
                    </a:ext>
                  </a:extLst>
                </a:gridCol>
                <a:gridCol w="3451224">
                  <a:extLst>
                    <a:ext uri="{9D8B030D-6E8A-4147-A177-3AD203B41FA5}">
                      <a16:colId xmlns:a16="http://schemas.microsoft.com/office/drawing/2014/main" val="11115905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Topic</a:t>
                      </a:r>
                    </a:p>
                  </a:txBody>
                  <a:tcPr>
                    <a:solidFill>
                      <a:srgbClr val="203C5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Feature</a:t>
                      </a:r>
                    </a:p>
                  </a:txBody>
                  <a:tcPr>
                    <a:solidFill>
                      <a:srgbClr val="203C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4692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1" dirty="0"/>
                        <a:t>Data Ingestion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cs typeface="Calibri" panose="020F0502020204030204" pitchFamily="34" charset="0"/>
                        </a:rPr>
                        <a:t>Ingest pipeline with adaptors for diverse device traffic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644274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1" dirty="0"/>
                        <a:t>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0" dirty="0">
                          <a:cs typeface="Calibri" panose="020F0502020204030204" pitchFamily="34" charset="0"/>
                        </a:rPr>
                        <a:t>J</a:t>
                      </a:r>
                      <a:r>
                        <a:rPr lang="en-US" sz="1200" b="0" dirty="0"/>
                        <a:t>oint training of </a:t>
                      </a:r>
                      <a:r>
                        <a:rPr lang="en-US" sz="1200" b="0" dirty="0">
                          <a:cs typeface="Calibri" panose="020F0502020204030204" pitchFamily="34" charset="0"/>
                        </a:rPr>
                        <a:t>specialized </a:t>
                      </a:r>
                      <a:r>
                        <a:rPr lang="en-US" sz="1200" b="0" dirty="0" err="1"/>
                        <a:t>AutoEncoder</a:t>
                      </a:r>
                      <a:r>
                        <a:rPr lang="en-US" sz="1200" b="0" dirty="0"/>
                        <a:t> and Classifier </a:t>
                      </a:r>
                      <a:r>
                        <a:rPr lang="en-US" sz="1200" b="0" dirty="0">
                          <a:cs typeface="Calibri" panose="020F0502020204030204" pitchFamily="34" charset="0"/>
                        </a:rPr>
                        <a:t>models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7317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1" dirty="0"/>
                        <a:t>Security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89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200" b="0" dirty="0">
                          <a:cs typeface="Calibri" panose="020F0502020204030204" pitchFamily="34" charset="0"/>
                        </a:rPr>
                        <a:t>Alert generation with context-aware severity assessment</a:t>
                      </a:r>
                      <a:endParaRPr lang="en-GB" sz="1200" b="0" dirty="0"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5311498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36186519-517B-C669-DCF6-87DDE7542B71}"/>
              </a:ext>
            </a:extLst>
          </p:cNvPr>
          <p:cNvSpPr txBox="1"/>
          <p:nvPr/>
        </p:nvSpPr>
        <p:spPr>
          <a:xfrm>
            <a:off x="1079772" y="1565249"/>
            <a:ext cx="3738716" cy="2791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ts val="1470"/>
              </a:lnSpc>
            </a:pPr>
            <a:r>
              <a:rPr lang="en-US" sz="1200" dirty="0">
                <a:solidFill>
                  <a:srgbClr val="000000"/>
                </a:solidFill>
              </a:rPr>
              <a:t>Main tools used for implementation and development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C4621E-DBAF-69C6-AFD7-6F18881C7ABC}"/>
              </a:ext>
            </a:extLst>
          </p:cNvPr>
          <p:cNvSpPr txBox="1"/>
          <p:nvPr/>
        </p:nvSpPr>
        <p:spPr>
          <a:xfrm>
            <a:off x="2448217" y="3945732"/>
            <a:ext cx="1001813" cy="2791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ts val="1470"/>
              </a:lnSpc>
            </a:pPr>
            <a:r>
              <a:rPr lang="en-US" sz="1200" dirty="0">
                <a:solidFill>
                  <a:srgbClr val="000000"/>
                </a:solidFill>
              </a:rPr>
              <a:t>Key features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A339D07-35E5-FA82-B4F6-3FD55B2DFB31}"/>
              </a:ext>
            </a:extLst>
          </p:cNvPr>
          <p:cNvGrpSpPr/>
          <p:nvPr/>
        </p:nvGrpSpPr>
        <p:grpSpPr>
          <a:xfrm>
            <a:off x="9583128" y="24340"/>
            <a:ext cx="2608873" cy="832445"/>
            <a:chOff x="1103326" y="5547648"/>
            <a:chExt cx="2608873" cy="832445"/>
          </a:xfrm>
        </p:grpSpPr>
        <p:sp>
          <p:nvSpPr>
            <p:cNvPr id="27" name="Subtitle 2">
              <a:extLst>
                <a:ext uri="{FF2B5EF4-FFF2-40B4-BE49-F238E27FC236}">
                  <a16:creationId xmlns:a16="http://schemas.microsoft.com/office/drawing/2014/main" id="{FC8D8614-32D4-69F6-DF8B-81C356CA68B5}"/>
                </a:ext>
              </a:extLst>
            </p:cNvPr>
            <p:cNvSpPr txBox="1">
              <a:spLocks/>
            </p:cNvSpPr>
            <p:nvPr/>
          </p:nvSpPr>
          <p:spPr>
            <a:xfrm>
              <a:off x="1994941" y="5813344"/>
              <a:ext cx="1717258" cy="30105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</a:rPr>
                <a:t>Infili Technologies S.A.</a:t>
              </a:r>
            </a:p>
          </p:txBody>
        </p:sp>
        <p:pic>
          <p:nvPicPr>
            <p:cNvPr id="28" name="Picture 27" descr="A logo of a company&#10;&#10;AI-generated content may be incorrect.">
              <a:extLst>
                <a:ext uri="{FF2B5EF4-FFF2-40B4-BE49-F238E27FC236}">
                  <a16:creationId xmlns:a16="http://schemas.microsoft.com/office/drawing/2014/main" id="{74071CB0-E2AB-6F56-3A2D-40A60CD52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326" y="5547648"/>
              <a:ext cx="891614" cy="832445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4C026F2-DD41-FFCD-D10F-4ABBE1C90499}"/>
              </a:ext>
            </a:extLst>
          </p:cNvPr>
          <p:cNvGrpSpPr/>
          <p:nvPr/>
        </p:nvGrpSpPr>
        <p:grpSpPr>
          <a:xfrm>
            <a:off x="81883" y="80575"/>
            <a:ext cx="3434129" cy="692786"/>
            <a:chOff x="78616" y="105170"/>
            <a:chExt cx="3434129" cy="692786"/>
          </a:xfrm>
        </p:grpSpPr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BF0270FD-90EE-7424-081D-BFE01A1AA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8616" y="105170"/>
              <a:ext cx="692786" cy="69278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1E605BC-5A9A-22F9-E4C7-0130B3A5063A}"/>
                </a:ext>
              </a:extLst>
            </p:cNvPr>
            <p:cNvSpPr txBox="1"/>
            <p:nvPr/>
          </p:nvSpPr>
          <p:spPr>
            <a:xfrm>
              <a:off x="771403" y="326659"/>
              <a:ext cx="274134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</a:rPr>
                <a:t>ZeekFlow: Network Anomaly Detection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3442050"/>
      </p:ext>
    </p:extLst>
  </p:cSld>
  <p:clrMapOvr>
    <a:masterClrMapping/>
  </p:clrMapOvr>
  <p:transition advClick="0" advTm="45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48AA9-5C01-E7CE-A717-B82967B98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7181824-8EC6-5672-B831-E7169237A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33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203C5A"/>
                </a:solidFill>
              </a:rPr>
              <a:t>Technical Details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02B48A6-29B0-B43C-AF15-66E4CDBED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244" r="766" b="5682"/>
          <a:stretch/>
        </p:blipFill>
        <p:spPr>
          <a:xfrm>
            <a:off x="6862630" y="1399752"/>
            <a:ext cx="4306449" cy="5141377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4688480-A4EC-0121-4470-3A88BC83A4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234410"/>
              </p:ext>
            </p:extLst>
          </p:nvPr>
        </p:nvGraphicFramePr>
        <p:xfrm>
          <a:off x="985976" y="3301206"/>
          <a:ext cx="5517333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3400">
                  <a:extLst>
                    <a:ext uri="{9D8B030D-6E8A-4147-A177-3AD203B41FA5}">
                      <a16:colId xmlns:a16="http://schemas.microsoft.com/office/drawing/2014/main" val="1727917976"/>
                    </a:ext>
                  </a:extLst>
                </a:gridCol>
                <a:gridCol w="3713933">
                  <a:extLst>
                    <a:ext uri="{9D8B030D-6E8A-4147-A177-3AD203B41FA5}">
                      <a16:colId xmlns:a16="http://schemas.microsoft.com/office/drawing/2014/main" val="26761692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Parameter</a:t>
                      </a:r>
                    </a:p>
                  </a:txBody>
                  <a:tcPr>
                    <a:solidFill>
                      <a:srgbClr val="203C5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Value</a:t>
                      </a:r>
                    </a:p>
                  </a:txBody>
                  <a:tcPr>
                    <a:solidFill>
                      <a:srgbClr val="203C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85913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1" dirty="0"/>
                        <a:t>Epochs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45147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1" dirty="0"/>
                        <a:t>Batch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4096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66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1" dirty="0"/>
                        <a:t>Learning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461645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1" dirty="0"/>
                        <a:t>Optimizer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Adam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645733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1" dirty="0"/>
                        <a:t>Autoencoder loss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Mean Absolute Error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497473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1" dirty="0"/>
                        <a:t>Classifier loss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Focal Cross-entropy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80285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1" dirty="0"/>
                        <a:t>Autoencoder dims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 [512, 256, 64, 32]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166941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1" dirty="0"/>
                        <a:t>Classifier dims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 [512, 256, 64, 32]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02689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1" dirty="0"/>
                        <a:t>Dropout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498157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1909E91-ACA5-FFA4-979D-D802D477CDB4}"/>
              </a:ext>
            </a:extLst>
          </p:cNvPr>
          <p:cNvSpPr txBox="1"/>
          <p:nvPr/>
        </p:nvSpPr>
        <p:spPr>
          <a:xfrm>
            <a:off x="2971421" y="3024207"/>
            <a:ext cx="1384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Hyper-parameters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8622635-AD89-709F-D91E-1D63227F52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352578"/>
              </p:ext>
            </p:extLst>
          </p:nvPr>
        </p:nvGraphicFramePr>
        <p:xfrm>
          <a:off x="985976" y="1408988"/>
          <a:ext cx="5517333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0557">
                  <a:extLst>
                    <a:ext uri="{9D8B030D-6E8A-4147-A177-3AD203B41FA5}">
                      <a16:colId xmlns:a16="http://schemas.microsoft.com/office/drawing/2014/main" val="1727917976"/>
                    </a:ext>
                  </a:extLst>
                </a:gridCol>
                <a:gridCol w="3856776">
                  <a:extLst>
                    <a:ext uri="{9D8B030D-6E8A-4147-A177-3AD203B41FA5}">
                      <a16:colId xmlns:a16="http://schemas.microsoft.com/office/drawing/2014/main" val="26761692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Dataset</a:t>
                      </a:r>
                    </a:p>
                  </a:txBody>
                  <a:tcPr>
                    <a:solidFill>
                      <a:srgbClr val="203C5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Description</a:t>
                      </a:r>
                    </a:p>
                  </a:txBody>
                  <a:tcPr>
                    <a:solidFill>
                      <a:srgbClr val="203C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85913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1" dirty="0"/>
                        <a:t>IC-IOT-Dataset-2023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 real-time dataset and benchmark for large-scale attacks in IoT environment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45147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1" dirty="0"/>
                        <a:t>IC-IoMT-2024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Attack Vectors in Healthcare Devices - A Multi-Protocol Dataset for Assessing IoMT Device Security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66006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7534227B-1398-8E6E-4445-DFE3BAF056EB}"/>
              </a:ext>
            </a:extLst>
          </p:cNvPr>
          <p:cNvSpPr txBox="1"/>
          <p:nvPr/>
        </p:nvSpPr>
        <p:spPr>
          <a:xfrm>
            <a:off x="3033009" y="1136285"/>
            <a:ext cx="1423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Training Datasets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2AA289-935E-8F54-9BA3-8D546021AD04}"/>
              </a:ext>
            </a:extLst>
          </p:cNvPr>
          <p:cNvSpPr txBox="1"/>
          <p:nvPr/>
        </p:nvSpPr>
        <p:spPr>
          <a:xfrm>
            <a:off x="8268328" y="1145521"/>
            <a:ext cx="1439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Model Architecture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81DA409-181F-11C0-8CDC-1A54EA7DD4E4}"/>
              </a:ext>
            </a:extLst>
          </p:cNvPr>
          <p:cNvGrpSpPr/>
          <p:nvPr/>
        </p:nvGrpSpPr>
        <p:grpSpPr>
          <a:xfrm>
            <a:off x="9583128" y="24340"/>
            <a:ext cx="2608873" cy="832445"/>
            <a:chOff x="1103326" y="5547648"/>
            <a:chExt cx="2608873" cy="832445"/>
          </a:xfrm>
        </p:grpSpPr>
        <p:sp>
          <p:nvSpPr>
            <p:cNvPr id="18" name="Subtitle 2">
              <a:extLst>
                <a:ext uri="{FF2B5EF4-FFF2-40B4-BE49-F238E27FC236}">
                  <a16:creationId xmlns:a16="http://schemas.microsoft.com/office/drawing/2014/main" id="{AEC01FAC-8D4E-776E-1672-C81CE95ECE30}"/>
                </a:ext>
              </a:extLst>
            </p:cNvPr>
            <p:cNvSpPr txBox="1">
              <a:spLocks/>
            </p:cNvSpPr>
            <p:nvPr/>
          </p:nvSpPr>
          <p:spPr>
            <a:xfrm>
              <a:off x="1994941" y="5813344"/>
              <a:ext cx="1717258" cy="30105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</a:rPr>
                <a:t>Infili Technologies S.A.</a:t>
              </a:r>
            </a:p>
          </p:txBody>
        </p:sp>
        <p:pic>
          <p:nvPicPr>
            <p:cNvPr id="19" name="Picture 18" descr="A logo of a company&#10;&#10;AI-generated content may be incorrect.">
              <a:extLst>
                <a:ext uri="{FF2B5EF4-FFF2-40B4-BE49-F238E27FC236}">
                  <a16:creationId xmlns:a16="http://schemas.microsoft.com/office/drawing/2014/main" id="{D184FB5A-8FC5-4715-CEDD-24F6852FD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326" y="5547648"/>
              <a:ext cx="891614" cy="832445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B1F2460-96EE-2E09-AD70-A9EFF0F9CF6B}"/>
              </a:ext>
            </a:extLst>
          </p:cNvPr>
          <p:cNvGrpSpPr/>
          <p:nvPr/>
        </p:nvGrpSpPr>
        <p:grpSpPr>
          <a:xfrm>
            <a:off x="81883" y="80575"/>
            <a:ext cx="3434129" cy="692786"/>
            <a:chOff x="78616" y="105170"/>
            <a:chExt cx="3434129" cy="692786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FC701534-8C1D-A3D0-96F2-3C12A4AC2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8616" y="105170"/>
              <a:ext cx="692786" cy="69278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096617B-79B9-7B75-4B5C-E10CD9562544}"/>
                </a:ext>
              </a:extLst>
            </p:cNvPr>
            <p:cNvSpPr txBox="1"/>
            <p:nvPr/>
          </p:nvSpPr>
          <p:spPr>
            <a:xfrm>
              <a:off x="771403" y="326659"/>
              <a:ext cx="274134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</a:rPr>
                <a:t>ZeekFlow: Network Anomaly Detection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6269709"/>
      </p:ext>
    </p:extLst>
  </p:cSld>
  <p:clrMapOvr>
    <a:masterClrMapping/>
  </p:clrMapOvr>
  <p:transition advClick="0" advTm="45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fili_demo-2025-04-07_01.30.39">
            <a:hlinkClick r:id="" action="ppaction://media"/>
            <a:extLst>
              <a:ext uri="{FF2B5EF4-FFF2-40B4-BE49-F238E27FC236}">
                <a16:creationId xmlns:a16="http://schemas.microsoft.com/office/drawing/2014/main" id="{A0285F8B-85C9-75EE-4842-C8709D4B65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6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06285"/>
      </p:ext>
    </p:extLst>
  </p:cSld>
  <p:clrMapOvr>
    <a:masterClrMapping/>
  </p:clrMapOvr>
  <p:transition advClick="0" advTm="14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</TotalTime>
  <Words>310</Words>
  <Application>Microsoft Office PowerPoint</Application>
  <PresentationFormat>Custom</PresentationFormat>
  <Paragraphs>79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Aptos</vt:lpstr>
      <vt:lpstr>Aptos Display</vt:lpstr>
      <vt:lpstr>Arial</vt:lpstr>
      <vt:lpstr>Calibri</vt:lpstr>
      <vt:lpstr>Office Theme</vt:lpstr>
      <vt:lpstr>ZeekFlow: Network Anomaly Detection Tool</vt:lpstr>
      <vt:lpstr>Challenges &amp; Objectives</vt:lpstr>
      <vt:lpstr>Technical Details</vt:lpstr>
      <vt:lpstr>Technical Details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LIVANOS GEORGIOS</dc:creator>
  <cp:lastModifiedBy>LIVANOS GEORGIOS</cp:lastModifiedBy>
  <cp:revision>6</cp:revision>
  <dcterms:created xsi:type="dcterms:W3CDTF">2025-04-11T09:04:59Z</dcterms:created>
  <dcterms:modified xsi:type="dcterms:W3CDTF">2025-04-11T10:38:04Z</dcterms:modified>
</cp:coreProperties>
</file>